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753600" cy="73152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entury Gothic" panose="020B0502020202020204" pitchFamily="34" charset="0"/>
      <p:regular r:id="rId14"/>
      <p:bold r:id="rId15"/>
      <p:italic r:id="rId16"/>
      <p:boldItalic r:id="rId17"/>
    </p:embeddedFont>
    <p:embeddedFont>
      <p:font typeface="Chelsea Market" panose="020000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5" d="100"/>
          <a:sy n="85" d="100"/>
        </p:scale>
        <p:origin x="1214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8.svg"/><Relationship Id="rId7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0.svg"/><Relationship Id="rId10" Type="http://schemas.openxmlformats.org/officeDocument/2006/relationships/image" Target="../media/image8.sv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12" Type="http://schemas.openxmlformats.org/officeDocument/2006/relationships/image" Target="../media/image22.svg"/><Relationship Id="rId2" Type="http://schemas.openxmlformats.org/officeDocument/2006/relationships/image" Target="../media/image19.png"/><Relationship Id="rId16" Type="http://schemas.openxmlformats.org/officeDocument/2006/relationships/image" Target="../media/image2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21.png"/><Relationship Id="rId5" Type="http://schemas.openxmlformats.org/officeDocument/2006/relationships/image" Target="../media/image9.png"/><Relationship Id="rId15" Type="http://schemas.openxmlformats.org/officeDocument/2006/relationships/image" Target="../media/image25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10.sv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32.png"/><Relationship Id="rId5" Type="http://schemas.openxmlformats.org/officeDocument/2006/relationships/image" Target="../media/image16.svg"/><Relationship Id="rId10" Type="http://schemas.openxmlformats.org/officeDocument/2006/relationships/image" Target="../media/image31.svg"/><Relationship Id="rId4" Type="http://schemas.openxmlformats.org/officeDocument/2006/relationships/image" Target="../media/image1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7.jpeg"/><Relationship Id="rId7" Type="http://schemas.openxmlformats.org/officeDocument/2006/relationships/image" Target="../media/image39.svg"/><Relationship Id="rId12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1.svg"/><Relationship Id="rId5" Type="http://schemas.openxmlformats.org/officeDocument/2006/relationships/image" Target="../media/image10.svg"/><Relationship Id="rId10" Type="http://schemas.openxmlformats.org/officeDocument/2006/relationships/image" Target="../media/image40.png"/><Relationship Id="rId4" Type="http://schemas.openxmlformats.org/officeDocument/2006/relationships/image" Target="../media/image9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10.svg"/><Relationship Id="rId7" Type="http://schemas.openxmlformats.org/officeDocument/2006/relationships/image" Target="../media/image4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39090" y="-1352121"/>
            <a:ext cx="11088409" cy="7392273"/>
          </a:xfrm>
          <a:custGeom>
            <a:avLst/>
            <a:gdLst/>
            <a:ahLst/>
            <a:cxnLst/>
            <a:rect l="l" t="t" r="r" b="b"/>
            <a:pathLst>
              <a:path w="11088409" h="7392273">
                <a:moveTo>
                  <a:pt x="0" y="0"/>
                </a:moveTo>
                <a:lnTo>
                  <a:pt x="11088410" y="0"/>
                </a:lnTo>
                <a:lnTo>
                  <a:pt x="11088410" y="7392273"/>
                </a:lnTo>
                <a:lnTo>
                  <a:pt x="0" y="73922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77202" y="5220514"/>
            <a:ext cx="9908004" cy="2094686"/>
            <a:chOff x="0" y="0"/>
            <a:chExt cx="4713182" cy="99643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13182" cy="996430"/>
            </a:xfrm>
            <a:custGeom>
              <a:avLst/>
              <a:gdLst/>
              <a:ahLst/>
              <a:cxnLst/>
              <a:rect l="l" t="t" r="r" b="b"/>
              <a:pathLst>
                <a:path w="4713182" h="996430">
                  <a:moveTo>
                    <a:pt x="0" y="0"/>
                  </a:moveTo>
                  <a:lnTo>
                    <a:pt x="4713182" y="0"/>
                  </a:lnTo>
                  <a:lnTo>
                    <a:pt x="4713182" y="996430"/>
                  </a:lnTo>
                  <a:lnTo>
                    <a:pt x="0" y="996430"/>
                  </a:lnTo>
                  <a:close/>
                </a:path>
              </a:pathLst>
            </a:custGeom>
            <a:solidFill>
              <a:srgbClr val="54B4E6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7248021" y="5350357"/>
            <a:ext cx="2322306" cy="1639275"/>
          </a:xfrm>
          <a:custGeom>
            <a:avLst/>
            <a:gdLst/>
            <a:ahLst/>
            <a:cxnLst/>
            <a:rect l="l" t="t" r="r" b="b"/>
            <a:pathLst>
              <a:path w="2322306" h="1639275">
                <a:moveTo>
                  <a:pt x="0" y="0"/>
                </a:moveTo>
                <a:lnTo>
                  <a:pt x="2322306" y="0"/>
                </a:lnTo>
                <a:lnTo>
                  <a:pt x="2322306" y="1639275"/>
                </a:lnTo>
                <a:lnTo>
                  <a:pt x="0" y="16392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40208" y="5455961"/>
            <a:ext cx="6695898" cy="1127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7"/>
              </a:lnSpc>
            </a:pPr>
            <a:r>
              <a:rPr lang="en-US" sz="3226" b="1" dirty="0">
                <a:solidFill>
                  <a:srgbClr val="FFFFFF"/>
                </a:solidFill>
                <a:latin typeface="Century Gothic" panose="020B0502020202020204" pitchFamily="34" charset="0"/>
              </a:rPr>
              <a:t>Fundraising Initiative: National Pyjama Day 2023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0208" y="6615967"/>
            <a:ext cx="5633201" cy="3500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29"/>
              </a:lnSpc>
            </a:pPr>
            <a:r>
              <a:rPr lang="en-US" sz="2163" dirty="0">
                <a:solidFill>
                  <a:srgbClr val="FFFFFF"/>
                </a:solidFill>
                <a:latin typeface="Century Gothic" panose="020B0502020202020204" pitchFamily="34" charset="0"/>
              </a:rPr>
              <a:t>Hosting Pyjama Day at our workplace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EF59A1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31520" y="1465487"/>
            <a:ext cx="4949896" cy="458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99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The Pyjama Foundation (TPF) exists to empower and support vulnerable children living in out of home care.</a:t>
            </a:r>
          </a:p>
          <a:p>
            <a:pPr>
              <a:lnSpc>
                <a:spcPts val="2399"/>
              </a:lnSpc>
            </a:pPr>
            <a:endParaRPr lang="en-US" sz="15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399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Its "Love of Learning Program" is a life-changing mentoring initiative that connects dedicated volunteers known as 'Pyjama Angels' with children in care. </a:t>
            </a:r>
          </a:p>
          <a:p>
            <a:pPr>
              <a:lnSpc>
                <a:spcPts val="2399"/>
              </a:lnSpc>
            </a:pPr>
            <a:endParaRPr lang="en-US" sz="15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399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TPF recruits, screens, and trains these compassionate individuals, ensuring they are thoughtfully matched with a child who can benefit most from their support.</a:t>
            </a:r>
          </a:p>
          <a:p>
            <a:pPr>
              <a:lnSpc>
                <a:spcPts val="2399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>
              <a:lnSpc>
                <a:spcPts val="2399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Once a week, Pyjama Angels devote their time engaging in educational-based activities with their child, helping to </a:t>
            </a:r>
            <a:r>
              <a:rPr lang="en-US" sz="1500" dirty="0" err="1">
                <a:solidFill>
                  <a:srgbClr val="000000"/>
                </a:solidFill>
                <a:latin typeface="+mj-lt"/>
              </a:rPr>
              <a:t>instil</a:t>
            </a:r>
            <a:r>
              <a:rPr lang="en-US" sz="1500" dirty="0">
                <a:solidFill>
                  <a:srgbClr val="000000"/>
                </a:solidFill>
                <a:latin typeface="+mj-lt"/>
              </a:rPr>
              <a:t> a love for learning, building life skills and confidence. </a:t>
            </a:r>
          </a:p>
          <a:p>
            <a:pPr>
              <a:lnSpc>
                <a:spcPts val="2400"/>
              </a:lnSpc>
            </a:pPr>
            <a:endParaRPr lang="en-US" sz="1500" dirty="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4711902" y="-946732"/>
            <a:ext cx="5955178" cy="8807354"/>
            <a:chOff x="0" y="0"/>
            <a:chExt cx="7940237" cy="117431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828759" cy="11743138"/>
            </a:xfrm>
            <a:custGeom>
              <a:avLst/>
              <a:gdLst/>
              <a:ahLst/>
              <a:cxnLst/>
              <a:rect l="l" t="t" r="r" b="b"/>
              <a:pathLst>
                <a:path w="7828759" h="11743138">
                  <a:moveTo>
                    <a:pt x="0" y="0"/>
                  </a:moveTo>
                  <a:lnTo>
                    <a:pt x="7828759" y="0"/>
                  </a:lnTo>
                  <a:lnTo>
                    <a:pt x="7828759" y="11743138"/>
                  </a:lnTo>
                  <a:lnTo>
                    <a:pt x="0" y="11743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303055" y="143683"/>
              <a:ext cx="7637182" cy="11455773"/>
            </a:xfrm>
            <a:custGeom>
              <a:avLst/>
              <a:gdLst/>
              <a:ahLst/>
              <a:cxnLst/>
              <a:rect l="l" t="t" r="r" b="b"/>
              <a:pathLst>
                <a:path w="7637182" h="11455773">
                  <a:moveTo>
                    <a:pt x="0" y="0"/>
                  </a:moveTo>
                  <a:lnTo>
                    <a:pt x="7637182" y="0"/>
                  </a:lnTo>
                  <a:lnTo>
                    <a:pt x="7637182" y="11455773"/>
                  </a:lnTo>
                  <a:lnTo>
                    <a:pt x="0" y="114557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6183323" y="1888934"/>
            <a:ext cx="290812" cy="314429"/>
          </a:xfrm>
          <a:custGeom>
            <a:avLst/>
            <a:gdLst/>
            <a:ahLst/>
            <a:cxnLst/>
            <a:rect l="l" t="t" r="r" b="b"/>
            <a:pathLst>
              <a:path w="290812" h="314429">
                <a:moveTo>
                  <a:pt x="0" y="0"/>
                </a:moveTo>
                <a:lnTo>
                  <a:pt x="290813" y="0"/>
                </a:lnTo>
                <a:lnTo>
                  <a:pt x="290813" y="314429"/>
                </a:lnTo>
                <a:lnTo>
                  <a:pt x="0" y="3144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115247" y="2203363"/>
            <a:ext cx="239210" cy="258637"/>
          </a:xfrm>
          <a:custGeom>
            <a:avLst/>
            <a:gdLst/>
            <a:ahLst/>
            <a:cxnLst/>
            <a:rect l="l" t="t" r="r" b="b"/>
            <a:pathLst>
              <a:path w="239210" h="258637">
                <a:moveTo>
                  <a:pt x="0" y="0"/>
                </a:moveTo>
                <a:lnTo>
                  <a:pt x="239211" y="0"/>
                </a:lnTo>
                <a:lnTo>
                  <a:pt x="239211" y="258637"/>
                </a:lnTo>
                <a:lnTo>
                  <a:pt x="0" y="2586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093934" y="3491303"/>
            <a:ext cx="234796" cy="207474"/>
          </a:xfrm>
          <a:custGeom>
            <a:avLst/>
            <a:gdLst/>
            <a:ahLst/>
            <a:cxnLst/>
            <a:rect l="l" t="t" r="r" b="b"/>
            <a:pathLst>
              <a:path w="234796" h="207474">
                <a:moveTo>
                  <a:pt x="0" y="0"/>
                </a:moveTo>
                <a:lnTo>
                  <a:pt x="234795" y="0"/>
                </a:lnTo>
                <a:lnTo>
                  <a:pt x="234795" y="207474"/>
                </a:lnTo>
                <a:lnTo>
                  <a:pt x="0" y="2074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465541" y="2823578"/>
            <a:ext cx="288059" cy="254539"/>
          </a:xfrm>
          <a:custGeom>
            <a:avLst/>
            <a:gdLst/>
            <a:ahLst/>
            <a:cxnLst/>
            <a:rect l="l" t="t" r="r" b="b"/>
            <a:pathLst>
              <a:path w="288059" h="254539">
                <a:moveTo>
                  <a:pt x="0" y="0"/>
                </a:moveTo>
                <a:lnTo>
                  <a:pt x="288059" y="0"/>
                </a:lnTo>
                <a:lnTo>
                  <a:pt x="288059" y="254539"/>
                </a:lnTo>
                <a:lnTo>
                  <a:pt x="0" y="25453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063748" y="315295"/>
            <a:ext cx="223966" cy="197905"/>
          </a:xfrm>
          <a:custGeom>
            <a:avLst/>
            <a:gdLst/>
            <a:ahLst/>
            <a:cxnLst/>
            <a:rect l="l" t="t" r="r" b="b"/>
            <a:pathLst>
              <a:path w="223966" h="197905">
                <a:moveTo>
                  <a:pt x="0" y="0"/>
                </a:moveTo>
                <a:lnTo>
                  <a:pt x="223966" y="0"/>
                </a:lnTo>
                <a:lnTo>
                  <a:pt x="223966" y="197904"/>
                </a:lnTo>
                <a:lnTo>
                  <a:pt x="0" y="1979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992721" y="619035"/>
            <a:ext cx="672017" cy="410770"/>
          </a:xfrm>
          <a:custGeom>
            <a:avLst/>
            <a:gdLst/>
            <a:ahLst/>
            <a:cxnLst/>
            <a:rect l="l" t="t" r="r" b="b"/>
            <a:pathLst>
              <a:path w="672017" h="410770">
                <a:moveTo>
                  <a:pt x="0" y="0"/>
                </a:moveTo>
                <a:lnTo>
                  <a:pt x="672017" y="0"/>
                </a:lnTo>
                <a:lnTo>
                  <a:pt x="672017" y="410771"/>
                </a:lnTo>
                <a:lnTo>
                  <a:pt x="0" y="41077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5543820">
            <a:off x="8666182" y="636733"/>
            <a:ext cx="816606" cy="814564"/>
          </a:xfrm>
          <a:custGeom>
            <a:avLst/>
            <a:gdLst/>
            <a:ahLst/>
            <a:cxnLst/>
            <a:rect l="l" t="t" r="r" b="b"/>
            <a:pathLst>
              <a:path w="816606" h="814564">
                <a:moveTo>
                  <a:pt x="0" y="0"/>
                </a:moveTo>
                <a:lnTo>
                  <a:pt x="816605" y="0"/>
                </a:lnTo>
                <a:lnTo>
                  <a:pt x="816605" y="814564"/>
                </a:lnTo>
                <a:lnTo>
                  <a:pt x="0" y="81456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043474" y="6232240"/>
            <a:ext cx="239210" cy="258637"/>
          </a:xfrm>
          <a:custGeom>
            <a:avLst/>
            <a:gdLst/>
            <a:ahLst/>
            <a:cxnLst/>
            <a:rect l="l" t="t" r="r" b="b"/>
            <a:pathLst>
              <a:path w="239210" h="258637">
                <a:moveTo>
                  <a:pt x="0" y="0"/>
                </a:moveTo>
                <a:lnTo>
                  <a:pt x="239210" y="0"/>
                </a:lnTo>
                <a:lnTo>
                  <a:pt x="239210" y="258637"/>
                </a:lnTo>
                <a:lnTo>
                  <a:pt x="0" y="25863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93779" y="188025"/>
            <a:ext cx="288059" cy="254539"/>
          </a:xfrm>
          <a:custGeom>
            <a:avLst/>
            <a:gdLst/>
            <a:ahLst/>
            <a:cxnLst/>
            <a:rect l="l" t="t" r="r" b="b"/>
            <a:pathLst>
              <a:path w="288059" h="254539">
                <a:moveTo>
                  <a:pt x="0" y="0"/>
                </a:moveTo>
                <a:lnTo>
                  <a:pt x="288058" y="0"/>
                </a:lnTo>
                <a:lnTo>
                  <a:pt x="288058" y="254539"/>
                </a:lnTo>
                <a:lnTo>
                  <a:pt x="0" y="25453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711902" y="117836"/>
            <a:ext cx="182627" cy="197458"/>
          </a:xfrm>
          <a:custGeom>
            <a:avLst/>
            <a:gdLst/>
            <a:ahLst/>
            <a:cxnLst/>
            <a:rect l="l" t="t" r="r" b="b"/>
            <a:pathLst>
              <a:path w="182627" h="197458">
                <a:moveTo>
                  <a:pt x="0" y="0"/>
                </a:moveTo>
                <a:lnTo>
                  <a:pt x="182627" y="0"/>
                </a:lnTo>
                <a:lnTo>
                  <a:pt x="182627" y="197459"/>
                </a:lnTo>
                <a:lnTo>
                  <a:pt x="0" y="19745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731520" y="636270"/>
            <a:ext cx="4949896" cy="489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06"/>
              </a:lnSpc>
            </a:pPr>
            <a:r>
              <a:rPr lang="en-US" sz="3004" b="1" dirty="0">
                <a:solidFill>
                  <a:srgbClr val="000000"/>
                </a:solidFill>
                <a:latin typeface="Century Gothic" panose="020B0502020202020204" pitchFamily="34" charset="0"/>
              </a:rPr>
              <a:t>The Pyjama Foundation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ED164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31520" y="1292801"/>
            <a:ext cx="8313894" cy="5061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en-US" sz="1599" dirty="0">
                <a:solidFill>
                  <a:srgbClr val="000000"/>
                </a:solidFill>
                <a:latin typeface="+mj-lt"/>
              </a:rPr>
              <a:t>Currently, there are more than 48,000 living in out of home care in Australia. </a:t>
            </a:r>
          </a:p>
          <a:p>
            <a:pPr>
              <a:lnSpc>
                <a:spcPts val="2239"/>
              </a:lnSpc>
            </a:pPr>
            <a:endParaRPr lang="en-US" sz="1599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39"/>
              </a:lnSpc>
            </a:pPr>
            <a:r>
              <a:rPr lang="en-US" sz="1599" dirty="0">
                <a:solidFill>
                  <a:srgbClr val="000000"/>
                </a:solidFill>
                <a:latin typeface="+mj-lt"/>
              </a:rPr>
              <a:t>Young children, from newborn up to 18-years-old are removed from their original homes when they are unable to live with their families, often due to child abuse, trauma and neglect - resulting in poor health and attachments. </a:t>
            </a:r>
          </a:p>
          <a:p>
            <a:pPr>
              <a:lnSpc>
                <a:spcPts val="2239"/>
              </a:lnSpc>
            </a:pPr>
            <a:endParaRPr lang="en-US" sz="1599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This pool of children have the worst educational outcomes of any group of children in Australia. </a:t>
            </a:r>
          </a:p>
          <a:p>
            <a:pPr>
              <a:lnSpc>
                <a:spcPts val="2240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Statistics show:</a:t>
            </a:r>
          </a:p>
          <a:p>
            <a:pPr marL="345440" lvl="1" indent="-172720">
              <a:lnSpc>
                <a:spcPts val="2240"/>
              </a:lnSpc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92% of children in care have below average reading skills</a:t>
            </a:r>
          </a:p>
          <a:p>
            <a:pPr marL="345440" lvl="1" indent="-172720">
              <a:lnSpc>
                <a:spcPts val="2240"/>
              </a:lnSpc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75% of children are not completing high school</a:t>
            </a:r>
          </a:p>
          <a:p>
            <a:pPr marL="345439" lvl="1" indent="-172720">
              <a:lnSpc>
                <a:spcPts val="2239"/>
              </a:lnSpc>
              <a:buFont typeface="Arial"/>
              <a:buChar char="•"/>
            </a:pPr>
            <a:r>
              <a:rPr lang="en-US" sz="1599" dirty="0">
                <a:solidFill>
                  <a:srgbClr val="000000"/>
                </a:solidFill>
                <a:latin typeface="+mj-lt"/>
              </a:rPr>
              <a:t>35% of children in care are entering the juvenile justice system</a:t>
            </a:r>
          </a:p>
          <a:p>
            <a:pPr marL="345440" lvl="1" indent="-172720">
              <a:lnSpc>
                <a:spcPts val="2240"/>
              </a:lnSpc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It is also estimated that 50% of children who are required to leave State care at 18 years old will either be homeless, in prison, unemployed or a new parent within their first 12 month of being out on their own.</a:t>
            </a:r>
          </a:p>
          <a:p>
            <a:pPr>
              <a:lnSpc>
                <a:spcPts val="2240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These are the statistics The Pyjama Foundation is working hard to change.</a:t>
            </a:r>
          </a:p>
          <a:p>
            <a:pPr>
              <a:lnSpc>
                <a:spcPts val="2240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4648201" y="5976680"/>
            <a:ext cx="2209800" cy="45719"/>
          </a:xfrm>
          <a:custGeom>
            <a:avLst/>
            <a:gdLst/>
            <a:ahLst/>
            <a:cxnLst/>
            <a:rect l="l" t="t" r="r" b="b"/>
            <a:pathLst>
              <a:path w="2109601" h="103827">
                <a:moveTo>
                  <a:pt x="0" y="0"/>
                </a:moveTo>
                <a:lnTo>
                  <a:pt x="2109601" y="0"/>
                </a:lnTo>
                <a:lnTo>
                  <a:pt x="2109601" y="103827"/>
                </a:lnTo>
                <a:lnTo>
                  <a:pt x="0" y="1038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717" r="-29892" b="-31233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921664" y="344601"/>
            <a:ext cx="486512" cy="429900"/>
          </a:xfrm>
          <a:custGeom>
            <a:avLst/>
            <a:gdLst/>
            <a:ahLst/>
            <a:cxnLst/>
            <a:rect l="l" t="t" r="r" b="b"/>
            <a:pathLst>
              <a:path w="486512" h="429900">
                <a:moveTo>
                  <a:pt x="0" y="0"/>
                </a:moveTo>
                <a:lnTo>
                  <a:pt x="486512" y="0"/>
                </a:lnTo>
                <a:lnTo>
                  <a:pt x="486512" y="429900"/>
                </a:lnTo>
                <a:lnTo>
                  <a:pt x="0" y="4299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303498" y="6418082"/>
            <a:ext cx="1333612" cy="941373"/>
          </a:xfrm>
          <a:custGeom>
            <a:avLst/>
            <a:gdLst/>
            <a:ahLst/>
            <a:cxnLst/>
            <a:rect l="l" t="t" r="r" b="b"/>
            <a:pathLst>
              <a:path w="1333612" h="941373">
                <a:moveTo>
                  <a:pt x="0" y="0"/>
                </a:moveTo>
                <a:lnTo>
                  <a:pt x="1333613" y="0"/>
                </a:lnTo>
                <a:lnTo>
                  <a:pt x="1333613" y="941373"/>
                </a:lnTo>
                <a:lnTo>
                  <a:pt x="0" y="9413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444521" y="703561"/>
            <a:ext cx="283177" cy="306174"/>
          </a:xfrm>
          <a:custGeom>
            <a:avLst/>
            <a:gdLst/>
            <a:ahLst/>
            <a:cxnLst/>
            <a:rect l="l" t="t" r="r" b="b"/>
            <a:pathLst>
              <a:path w="283177" h="306174">
                <a:moveTo>
                  <a:pt x="0" y="0"/>
                </a:moveTo>
                <a:lnTo>
                  <a:pt x="283177" y="0"/>
                </a:lnTo>
                <a:lnTo>
                  <a:pt x="283177" y="306174"/>
                </a:lnTo>
                <a:lnTo>
                  <a:pt x="0" y="3061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002094" y="1065554"/>
            <a:ext cx="203041" cy="179414"/>
          </a:xfrm>
          <a:custGeom>
            <a:avLst/>
            <a:gdLst/>
            <a:ahLst/>
            <a:cxnLst/>
            <a:rect l="l" t="t" r="r" b="b"/>
            <a:pathLst>
              <a:path w="203041" h="179414">
                <a:moveTo>
                  <a:pt x="0" y="0"/>
                </a:moveTo>
                <a:lnTo>
                  <a:pt x="203041" y="0"/>
                </a:lnTo>
                <a:lnTo>
                  <a:pt x="203041" y="179415"/>
                </a:lnTo>
                <a:lnTo>
                  <a:pt x="0" y="1794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731520" y="644947"/>
            <a:ext cx="3664810" cy="489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6"/>
              </a:lnSpc>
            </a:pPr>
            <a:r>
              <a:rPr lang="en-US" sz="3004" b="1" dirty="0">
                <a:solidFill>
                  <a:srgbClr val="000000"/>
                </a:solidFill>
                <a:latin typeface="Century Gothic" panose="020B0502020202020204" pitchFamily="34" charset="0"/>
              </a:rPr>
              <a:t>About Kids In Care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620613" y="0"/>
            <a:ext cx="2853604" cy="7397555"/>
          </a:xfrm>
          <a:custGeom>
            <a:avLst/>
            <a:gdLst/>
            <a:ahLst/>
            <a:cxnLst/>
            <a:rect l="l" t="t" r="r" b="b"/>
            <a:pathLst>
              <a:path w="2853604" h="7397555">
                <a:moveTo>
                  <a:pt x="0" y="0"/>
                </a:moveTo>
                <a:lnTo>
                  <a:pt x="2853604" y="0"/>
                </a:lnTo>
                <a:lnTo>
                  <a:pt x="2853604" y="7397555"/>
                </a:lnTo>
                <a:lnTo>
                  <a:pt x="0" y="73975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3627" t="-20360" r="-106687" b="-4183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750188" y="0"/>
            <a:ext cx="2853604" cy="7397555"/>
          </a:xfrm>
          <a:custGeom>
            <a:avLst/>
            <a:gdLst/>
            <a:ahLst/>
            <a:cxnLst/>
            <a:rect l="l" t="t" r="r" b="b"/>
            <a:pathLst>
              <a:path w="2853604" h="7397555">
                <a:moveTo>
                  <a:pt x="0" y="0"/>
                </a:moveTo>
                <a:lnTo>
                  <a:pt x="2853604" y="0"/>
                </a:lnTo>
                <a:lnTo>
                  <a:pt x="2853604" y="7397555"/>
                </a:lnTo>
                <a:lnTo>
                  <a:pt x="0" y="73975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3627" t="-20360" r="-106687" b="-41836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54B4E6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8355274" y="6456182"/>
            <a:ext cx="1333612" cy="941373"/>
          </a:xfrm>
          <a:custGeom>
            <a:avLst/>
            <a:gdLst/>
            <a:ahLst/>
            <a:cxnLst/>
            <a:rect l="l" t="t" r="r" b="b"/>
            <a:pathLst>
              <a:path w="1333612" h="941373">
                <a:moveTo>
                  <a:pt x="0" y="0"/>
                </a:moveTo>
                <a:lnTo>
                  <a:pt x="1333612" y="0"/>
                </a:lnTo>
                <a:lnTo>
                  <a:pt x="1333612" y="941373"/>
                </a:lnTo>
                <a:lnTo>
                  <a:pt x="0" y="9413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134064" y="2044036"/>
            <a:ext cx="437871" cy="386919"/>
          </a:xfrm>
          <a:custGeom>
            <a:avLst/>
            <a:gdLst/>
            <a:ahLst/>
            <a:cxnLst/>
            <a:rect l="l" t="t" r="r" b="b"/>
            <a:pathLst>
              <a:path w="437871" h="386919">
                <a:moveTo>
                  <a:pt x="0" y="0"/>
                </a:moveTo>
                <a:lnTo>
                  <a:pt x="437871" y="0"/>
                </a:lnTo>
                <a:lnTo>
                  <a:pt x="437871" y="386919"/>
                </a:lnTo>
                <a:lnTo>
                  <a:pt x="0" y="3869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913249" y="5618313"/>
            <a:ext cx="254866" cy="275563"/>
          </a:xfrm>
          <a:custGeom>
            <a:avLst/>
            <a:gdLst/>
            <a:ahLst/>
            <a:cxnLst/>
            <a:rect l="l" t="t" r="r" b="b"/>
            <a:pathLst>
              <a:path w="254866" h="275563">
                <a:moveTo>
                  <a:pt x="0" y="0"/>
                </a:moveTo>
                <a:lnTo>
                  <a:pt x="254866" y="0"/>
                </a:lnTo>
                <a:lnTo>
                  <a:pt x="254866" y="275563"/>
                </a:lnTo>
                <a:lnTo>
                  <a:pt x="0" y="27556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382847" y="2668708"/>
            <a:ext cx="182741" cy="161477"/>
          </a:xfrm>
          <a:custGeom>
            <a:avLst/>
            <a:gdLst/>
            <a:ahLst/>
            <a:cxnLst/>
            <a:rect l="l" t="t" r="r" b="b"/>
            <a:pathLst>
              <a:path w="182741" h="161477">
                <a:moveTo>
                  <a:pt x="0" y="0"/>
                </a:moveTo>
                <a:lnTo>
                  <a:pt x="182741" y="0"/>
                </a:lnTo>
                <a:lnTo>
                  <a:pt x="182741" y="161477"/>
                </a:lnTo>
                <a:lnTo>
                  <a:pt x="0" y="16147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453856" y="1154952"/>
            <a:ext cx="290812" cy="314429"/>
          </a:xfrm>
          <a:custGeom>
            <a:avLst/>
            <a:gdLst/>
            <a:ahLst/>
            <a:cxnLst/>
            <a:rect l="l" t="t" r="r" b="b"/>
            <a:pathLst>
              <a:path w="290812" h="314429">
                <a:moveTo>
                  <a:pt x="0" y="0"/>
                </a:moveTo>
                <a:lnTo>
                  <a:pt x="290812" y="0"/>
                </a:lnTo>
                <a:lnTo>
                  <a:pt x="290812" y="314429"/>
                </a:lnTo>
                <a:lnTo>
                  <a:pt x="0" y="3144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620613" y="6076710"/>
            <a:ext cx="420069" cy="371188"/>
          </a:xfrm>
          <a:custGeom>
            <a:avLst/>
            <a:gdLst/>
            <a:ahLst/>
            <a:cxnLst/>
            <a:rect l="l" t="t" r="r" b="b"/>
            <a:pathLst>
              <a:path w="420069" h="371188">
                <a:moveTo>
                  <a:pt x="0" y="0"/>
                </a:moveTo>
                <a:lnTo>
                  <a:pt x="420069" y="0"/>
                </a:lnTo>
                <a:lnTo>
                  <a:pt x="420069" y="371188"/>
                </a:lnTo>
                <a:lnTo>
                  <a:pt x="0" y="3711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731520" y="1412494"/>
            <a:ext cx="6502058" cy="139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The Pyjama Foundation aims to break the cycle of disadvantage experienced by children in care.</a:t>
            </a:r>
          </a:p>
          <a:p>
            <a:pPr algn="r">
              <a:lnSpc>
                <a:spcPts val="2240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40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Through early intervention, support and mentoring, children in care are able to change their life trajectory.</a:t>
            </a:r>
          </a:p>
        </p:txBody>
      </p:sp>
      <p:sp>
        <p:nvSpPr>
          <p:cNvPr id="13" name="Freeform 13"/>
          <p:cNvSpPr/>
          <p:nvPr/>
        </p:nvSpPr>
        <p:spPr>
          <a:xfrm rot="-197651" flipH="1">
            <a:off x="233237" y="4960467"/>
            <a:ext cx="1634265" cy="1237956"/>
          </a:xfrm>
          <a:custGeom>
            <a:avLst/>
            <a:gdLst/>
            <a:ahLst/>
            <a:cxnLst/>
            <a:rect l="l" t="t" r="r" b="b"/>
            <a:pathLst>
              <a:path w="1634265" h="1237956">
                <a:moveTo>
                  <a:pt x="1634265" y="0"/>
                </a:moveTo>
                <a:lnTo>
                  <a:pt x="0" y="0"/>
                </a:lnTo>
                <a:lnTo>
                  <a:pt x="0" y="1237956"/>
                </a:lnTo>
                <a:lnTo>
                  <a:pt x="1634265" y="1237956"/>
                </a:lnTo>
                <a:lnTo>
                  <a:pt x="1634265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31520" y="644947"/>
            <a:ext cx="6502058" cy="489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6"/>
              </a:lnSpc>
            </a:pPr>
            <a:r>
              <a:rPr lang="en-US" sz="3004" b="1" dirty="0">
                <a:solidFill>
                  <a:srgbClr val="000000"/>
                </a:solidFill>
                <a:latin typeface="Century Gothic" panose="020B0502020202020204" pitchFamily="34" charset="0"/>
              </a:rPr>
              <a:t>The Pyjama Foundation's Purpose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233029" y="3770957"/>
            <a:ext cx="2387584" cy="1329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Creating positive relationships for every Australian child in care; empowering them with learning, life skills and confidence</a:t>
            </a:r>
          </a:p>
        </p:txBody>
      </p:sp>
      <p:sp>
        <p:nvSpPr>
          <p:cNvPr id="16" name="Freeform 16"/>
          <p:cNvSpPr/>
          <p:nvPr/>
        </p:nvSpPr>
        <p:spPr>
          <a:xfrm>
            <a:off x="555476" y="4533286"/>
            <a:ext cx="239508" cy="671254"/>
          </a:xfrm>
          <a:custGeom>
            <a:avLst/>
            <a:gdLst/>
            <a:ahLst/>
            <a:cxnLst/>
            <a:rect l="l" t="t" r="r" b="b"/>
            <a:pathLst>
              <a:path w="239508" h="671254">
                <a:moveTo>
                  <a:pt x="0" y="0"/>
                </a:moveTo>
                <a:lnTo>
                  <a:pt x="239508" y="0"/>
                </a:lnTo>
                <a:lnTo>
                  <a:pt x="239508" y="671254"/>
                </a:lnTo>
                <a:lnTo>
                  <a:pt x="0" y="6712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223674" y="3292851"/>
            <a:ext cx="1367126" cy="3714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88"/>
              </a:lnSpc>
            </a:pPr>
            <a:r>
              <a:rPr lang="en-US" sz="2277" b="1" dirty="0">
                <a:solidFill>
                  <a:srgbClr val="EF59A1"/>
                </a:solidFill>
                <a:latin typeface="Century Gothic" panose="020B0502020202020204" pitchFamily="34" charset="0"/>
              </a:rPr>
              <a:t>VISION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732430" y="3292851"/>
            <a:ext cx="1202052" cy="373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8"/>
              </a:lnSpc>
            </a:pPr>
            <a:r>
              <a:rPr lang="en-US" sz="2249" b="1" dirty="0">
                <a:solidFill>
                  <a:srgbClr val="54B4E6"/>
                </a:solidFill>
                <a:latin typeface="Century Gothic" panose="020B0502020202020204" pitchFamily="34" charset="0"/>
              </a:rPr>
              <a:t>MISSION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959837" y="4903146"/>
            <a:ext cx="885031" cy="371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7"/>
              </a:lnSpc>
            </a:pPr>
            <a:r>
              <a:rPr lang="en-US" sz="2277" b="1" dirty="0">
                <a:solidFill>
                  <a:srgbClr val="AED164"/>
                </a:solidFill>
                <a:latin typeface="Century Gothic" panose="020B0502020202020204" pitchFamily="34" charset="0"/>
              </a:rPr>
              <a:t>VALUE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55476" y="3828580"/>
            <a:ext cx="2550217" cy="800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A world of unlimited opportunity</a:t>
            </a:r>
          </a:p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 for all children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617398" y="4024170"/>
            <a:ext cx="9430" cy="207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63"/>
              </a:lnSpc>
            </a:pPr>
            <a:endParaRPr/>
          </a:p>
        </p:txBody>
      </p:sp>
      <p:sp>
        <p:nvSpPr>
          <p:cNvPr id="22" name="TextBox 22"/>
          <p:cNvSpPr txBox="1"/>
          <p:nvPr/>
        </p:nvSpPr>
        <p:spPr>
          <a:xfrm>
            <a:off x="2297277" y="5346806"/>
            <a:ext cx="2210151" cy="791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The power of connection, empowerment, trust, and transformation</a:t>
            </a:r>
          </a:p>
        </p:txBody>
      </p:sp>
      <p:sp>
        <p:nvSpPr>
          <p:cNvPr id="23" name="Freeform 23"/>
          <p:cNvSpPr/>
          <p:nvPr/>
        </p:nvSpPr>
        <p:spPr>
          <a:xfrm rot="765301">
            <a:off x="377988" y="4950277"/>
            <a:ext cx="90773" cy="80211"/>
          </a:xfrm>
          <a:custGeom>
            <a:avLst/>
            <a:gdLst/>
            <a:ahLst/>
            <a:cxnLst/>
            <a:rect l="l" t="t" r="r" b="b"/>
            <a:pathLst>
              <a:path w="90773" h="80211">
                <a:moveTo>
                  <a:pt x="0" y="0"/>
                </a:moveTo>
                <a:lnTo>
                  <a:pt x="90773" y="0"/>
                </a:lnTo>
                <a:lnTo>
                  <a:pt x="90773" y="80211"/>
                </a:lnTo>
                <a:lnTo>
                  <a:pt x="0" y="8021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 rot="765301">
            <a:off x="858318" y="5071672"/>
            <a:ext cx="94470" cy="83477"/>
          </a:xfrm>
          <a:custGeom>
            <a:avLst/>
            <a:gdLst/>
            <a:ahLst/>
            <a:cxnLst/>
            <a:rect l="l" t="t" r="r" b="b"/>
            <a:pathLst>
              <a:path w="94470" h="83477">
                <a:moveTo>
                  <a:pt x="0" y="0"/>
                </a:moveTo>
                <a:lnTo>
                  <a:pt x="94470" y="0"/>
                </a:lnTo>
                <a:lnTo>
                  <a:pt x="94470" y="83477"/>
                </a:lnTo>
                <a:lnTo>
                  <a:pt x="0" y="8347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 rot="765301">
            <a:off x="803034" y="4812818"/>
            <a:ext cx="94470" cy="83477"/>
          </a:xfrm>
          <a:custGeom>
            <a:avLst/>
            <a:gdLst/>
            <a:ahLst/>
            <a:cxnLst/>
            <a:rect l="l" t="t" r="r" b="b"/>
            <a:pathLst>
              <a:path w="94470" h="83477">
                <a:moveTo>
                  <a:pt x="0" y="0"/>
                </a:moveTo>
                <a:lnTo>
                  <a:pt x="94470" y="0"/>
                </a:lnTo>
                <a:lnTo>
                  <a:pt x="94470" y="83477"/>
                </a:lnTo>
                <a:lnTo>
                  <a:pt x="0" y="834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38958" y="2493317"/>
            <a:ext cx="8015145" cy="5346039"/>
            <a:chOff x="0" y="0"/>
            <a:chExt cx="10686860" cy="712805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86860" cy="7128052"/>
            </a:xfrm>
            <a:custGeom>
              <a:avLst/>
              <a:gdLst/>
              <a:ahLst/>
              <a:cxnLst/>
              <a:rect l="l" t="t" r="r" b="b"/>
              <a:pathLst>
                <a:path w="10686860" h="7128052">
                  <a:moveTo>
                    <a:pt x="0" y="0"/>
                  </a:moveTo>
                  <a:lnTo>
                    <a:pt x="10686860" y="0"/>
                  </a:lnTo>
                  <a:lnTo>
                    <a:pt x="10686860" y="7128052"/>
                  </a:lnTo>
                  <a:lnTo>
                    <a:pt x="0" y="71280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grpSp>
          <p:nvGrpSpPr>
            <p:cNvPr id="4" name="Group 4"/>
            <p:cNvGrpSpPr/>
            <p:nvPr/>
          </p:nvGrpSpPr>
          <p:grpSpPr>
            <a:xfrm>
              <a:off x="2698653" y="1343609"/>
              <a:ext cx="412508" cy="412508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11"/>
                  </a:lnSpc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5539457" y="2142724"/>
              <a:ext cx="13130" cy="278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EF59A1"/>
            </a:solidFill>
          </p:spPr>
        </p:sp>
      </p:grpSp>
      <p:sp>
        <p:nvSpPr>
          <p:cNvPr id="10" name="Freeform 10"/>
          <p:cNvSpPr/>
          <p:nvPr/>
        </p:nvSpPr>
        <p:spPr>
          <a:xfrm>
            <a:off x="8355274" y="6456182"/>
            <a:ext cx="1333612" cy="941373"/>
          </a:xfrm>
          <a:custGeom>
            <a:avLst/>
            <a:gdLst/>
            <a:ahLst/>
            <a:cxnLst/>
            <a:rect l="l" t="t" r="r" b="b"/>
            <a:pathLst>
              <a:path w="1333612" h="941373">
                <a:moveTo>
                  <a:pt x="0" y="0"/>
                </a:moveTo>
                <a:lnTo>
                  <a:pt x="1333612" y="0"/>
                </a:lnTo>
                <a:lnTo>
                  <a:pt x="1333612" y="941373"/>
                </a:lnTo>
                <a:lnTo>
                  <a:pt x="0" y="9413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876607" y="344601"/>
            <a:ext cx="531569" cy="469714"/>
          </a:xfrm>
          <a:custGeom>
            <a:avLst/>
            <a:gdLst/>
            <a:ahLst/>
            <a:cxnLst/>
            <a:rect l="l" t="t" r="r" b="b"/>
            <a:pathLst>
              <a:path w="531569" h="469714">
                <a:moveTo>
                  <a:pt x="0" y="0"/>
                </a:moveTo>
                <a:lnTo>
                  <a:pt x="531569" y="0"/>
                </a:lnTo>
                <a:lnTo>
                  <a:pt x="531569" y="469714"/>
                </a:lnTo>
                <a:lnTo>
                  <a:pt x="0" y="4697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355274" y="736805"/>
            <a:ext cx="309403" cy="334530"/>
          </a:xfrm>
          <a:custGeom>
            <a:avLst/>
            <a:gdLst/>
            <a:ahLst/>
            <a:cxnLst/>
            <a:rect l="l" t="t" r="r" b="b"/>
            <a:pathLst>
              <a:path w="309403" h="334530">
                <a:moveTo>
                  <a:pt x="0" y="0"/>
                </a:moveTo>
                <a:lnTo>
                  <a:pt x="309403" y="0"/>
                </a:lnTo>
                <a:lnTo>
                  <a:pt x="309403" y="334530"/>
                </a:lnTo>
                <a:lnTo>
                  <a:pt x="0" y="3345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964485" y="1132324"/>
            <a:ext cx="221845" cy="196031"/>
          </a:xfrm>
          <a:custGeom>
            <a:avLst/>
            <a:gdLst/>
            <a:ahLst/>
            <a:cxnLst/>
            <a:rect l="l" t="t" r="r" b="b"/>
            <a:pathLst>
              <a:path w="221845" h="196031">
                <a:moveTo>
                  <a:pt x="0" y="0"/>
                </a:moveTo>
                <a:lnTo>
                  <a:pt x="221846" y="0"/>
                </a:lnTo>
                <a:lnTo>
                  <a:pt x="221846" y="196031"/>
                </a:lnTo>
                <a:lnTo>
                  <a:pt x="0" y="1960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31520" y="636270"/>
            <a:ext cx="6502058" cy="489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6"/>
              </a:lnSpc>
            </a:pPr>
            <a:r>
              <a:rPr lang="en-US" sz="3004" b="1" dirty="0">
                <a:solidFill>
                  <a:srgbClr val="000000"/>
                </a:solidFill>
                <a:latin typeface="Century Gothic" panose="020B0502020202020204" pitchFamily="34" charset="0"/>
              </a:rPr>
              <a:t>How you can get involved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624602" y="1622320"/>
            <a:ext cx="1541416" cy="421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8"/>
              </a:lnSpc>
            </a:pPr>
            <a:r>
              <a:rPr lang="en-US" sz="2477" b="1" dirty="0">
                <a:solidFill>
                  <a:srgbClr val="EF59A1"/>
                </a:solidFill>
                <a:latin typeface="Century Gothic" panose="020B0502020202020204" pitchFamily="34" charset="0"/>
              </a:rPr>
              <a:t>Volunteer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309955" y="2176320"/>
            <a:ext cx="4098220" cy="2041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3850" lvl="1" indent="-161925">
              <a:lnSpc>
                <a:spcPts val="2250"/>
              </a:lnSpc>
              <a:buFont typeface="Arial"/>
              <a:buChar char="•"/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Volunteer as a Pyjama Angel mentor by dedicating an hour a week mentoring and empowering a child in care</a:t>
            </a:r>
          </a:p>
          <a:p>
            <a:pPr marL="323850" lvl="1" indent="-161925">
              <a:lnSpc>
                <a:spcPts val="2250"/>
              </a:lnSpc>
              <a:buFont typeface="Arial"/>
              <a:buChar char="•"/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Sign up at </a:t>
            </a:r>
            <a:r>
              <a:rPr lang="en-US" sz="1500" u="sng" dirty="0">
                <a:solidFill>
                  <a:srgbClr val="000000"/>
                </a:solidFill>
                <a:latin typeface="+mj-lt"/>
              </a:rPr>
              <a:t>www.thepyjamafoundation.com</a:t>
            </a:r>
          </a:p>
          <a:p>
            <a:pPr>
              <a:lnSpc>
                <a:spcPts val="2250"/>
              </a:lnSpc>
            </a:pPr>
            <a:endParaRPr lang="en-US" sz="1500" u="sng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50"/>
              </a:lnSpc>
            </a:pPr>
            <a:endParaRPr lang="en-US" sz="1500" u="sng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50"/>
              </a:lnSpc>
            </a:pPr>
            <a:endParaRPr lang="en-US" sz="1500" u="sng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31520" y="1622320"/>
            <a:ext cx="1935480" cy="421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68"/>
              </a:lnSpc>
            </a:pPr>
            <a:r>
              <a:rPr lang="en-US" sz="2477" b="1" dirty="0">
                <a:solidFill>
                  <a:srgbClr val="54B4E6"/>
                </a:solidFill>
                <a:latin typeface="Century Gothic" panose="020B0502020202020204" pitchFamily="34" charset="0"/>
              </a:rPr>
              <a:t>Fundraise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31520" y="2093731"/>
            <a:ext cx="4274747" cy="2336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3850" lvl="1" indent="-161925">
              <a:lnSpc>
                <a:spcPts val="2250"/>
              </a:lnSpc>
              <a:buFont typeface="Arial"/>
              <a:buChar char="•"/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Raise funds to help power the Love of Learning Program for children in care. It costs $1,500 to cover the cost of recruiting, screening, training, and thoughtfully matching a Pyjama Angel mentor with a child for an entire year. With your contribution, they can continue empowering these vulnerable children with the guidance and support they deserve.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62150" y="6729757"/>
            <a:ext cx="6502058" cy="356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6"/>
              </a:lnSpc>
            </a:pPr>
            <a:r>
              <a:rPr lang="en-US" sz="2104">
                <a:solidFill>
                  <a:srgbClr val="FFFFFF"/>
                </a:solidFill>
                <a:latin typeface="Chelsea Market"/>
              </a:rPr>
              <a:t>Learn more at thepyjamafoundation.com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62150" y="5243431"/>
            <a:ext cx="1500050" cy="4070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68"/>
              </a:lnSpc>
            </a:pPr>
            <a:r>
              <a:rPr lang="en-US" sz="2477" b="1" dirty="0">
                <a:solidFill>
                  <a:srgbClr val="AED164"/>
                </a:solidFill>
                <a:latin typeface="Century Gothic" panose="020B0502020202020204" pitchFamily="34" charset="0"/>
              </a:rPr>
              <a:t>Donate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31520" y="5707380"/>
            <a:ext cx="3712125" cy="561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3850" lvl="1" indent="-161925">
              <a:lnSpc>
                <a:spcPts val="2250"/>
              </a:lnSpc>
              <a:buFont typeface="Arial"/>
              <a:buChar char="•"/>
            </a:pPr>
            <a:r>
              <a:rPr lang="en-US" sz="1500" dirty="0">
                <a:solidFill>
                  <a:srgbClr val="000000"/>
                </a:solidFill>
                <a:latin typeface="+mj-lt"/>
              </a:rPr>
              <a:t>Donate brand new books, stationery or learning resources to kids in care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44667" y="1471197"/>
            <a:ext cx="3981276" cy="3930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Staying in your PJ's has never felt so good.</a:t>
            </a:r>
          </a:p>
          <a:p>
            <a:pPr>
              <a:lnSpc>
                <a:spcPts val="2239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39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National Pyjama Day is officially on </a:t>
            </a:r>
            <a:r>
              <a:rPr lang="en-US" sz="1600" u="sng" dirty="0">
                <a:solidFill>
                  <a:srgbClr val="00A3DF"/>
                </a:solidFill>
                <a:latin typeface="+mj-lt"/>
              </a:rPr>
              <a:t>Friday 21 July 2023!</a:t>
            </a:r>
            <a:r>
              <a:rPr lang="en-US" sz="1600" dirty="0">
                <a:solidFill>
                  <a:srgbClr val="00A3DF"/>
                </a:solidFill>
                <a:latin typeface="+mj-lt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+mj-lt"/>
              </a:rPr>
              <a:t>The Pyjama Foundation wants to see flannelette fill the function room and slippers in staff meetings! </a:t>
            </a:r>
          </a:p>
          <a:p>
            <a:pPr>
              <a:lnSpc>
                <a:spcPts val="2239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39"/>
              </a:lnSpc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National Pyjama Day is The Pyjama Foundation's flagship fundraising event and is all about wearing your PJ's to help raise much-needed funds for kids in care.</a:t>
            </a:r>
          </a:p>
          <a:p>
            <a:pPr>
              <a:lnSpc>
                <a:spcPts val="2239"/>
              </a:lnSpc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>
              <a:lnSpc>
                <a:spcPts val="2239"/>
              </a:lnSpc>
              <a:spcBef>
                <a:spcPct val="0"/>
              </a:spcBef>
            </a:pPr>
            <a:r>
              <a:rPr lang="en-US" sz="1600" b="1" dirty="0">
                <a:solidFill>
                  <a:srgbClr val="000000"/>
                </a:solidFill>
                <a:latin typeface="+mj-lt"/>
              </a:rPr>
              <a:t>Our team are encouraged to wear their PJ's to help raise vital funds for children in foster care.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54B4E6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7901561" y="2876889"/>
            <a:ext cx="288059" cy="254539"/>
          </a:xfrm>
          <a:custGeom>
            <a:avLst/>
            <a:gdLst/>
            <a:ahLst/>
            <a:cxnLst/>
            <a:rect l="l" t="t" r="r" b="b"/>
            <a:pathLst>
              <a:path w="288059" h="254539">
                <a:moveTo>
                  <a:pt x="0" y="0"/>
                </a:moveTo>
                <a:lnTo>
                  <a:pt x="288059" y="0"/>
                </a:lnTo>
                <a:lnTo>
                  <a:pt x="288059" y="254539"/>
                </a:lnTo>
                <a:lnTo>
                  <a:pt x="0" y="2545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246844" y="2194607"/>
            <a:ext cx="356927" cy="385913"/>
          </a:xfrm>
          <a:custGeom>
            <a:avLst/>
            <a:gdLst/>
            <a:ahLst/>
            <a:cxnLst/>
            <a:rect l="l" t="t" r="r" b="b"/>
            <a:pathLst>
              <a:path w="356927" h="385913">
                <a:moveTo>
                  <a:pt x="0" y="0"/>
                </a:moveTo>
                <a:lnTo>
                  <a:pt x="356927" y="0"/>
                </a:lnTo>
                <a:lnTo>
                  <a:pt x="356927" y="385913"/>
                </a:lnTo>
                <a:lnTo>
                  <a:pt x="0" y="3859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401479" y="6446657"/>
            <a:ext cx="1333612" cy="941373"/>
          </a:xfrm>
          <a:custGeom>
            <a:avLst/>
            <a:gdLst/>
            <a:ahLst/>
            <a:cxnLst/>
            <a:rect l="l" t="t" r="r" b="b"/>
            <a:pathLst>
              <a:path w="1333612" h="941373">
                <a:moveTo>
                  <a:pt x="0" y="0"/>
                </a:moveTo>
                <a:lnTo>
                  <a:pt x="1333612" y="0"/>
                </a:lnTo>
                <a:lnTo>
                  <a:pt x="1333612" y="941373"/>
                </a:lnTo>
                <a:lnTo>
                  <a:pt x="0" y="9413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260460" y="2876889"/>
            <a:ext cx="253033" cy="223589"/>
          </a:xfrm>
          <a:custGeom>
            <a:avLst/>
            <a:gdLst/>
            <a:ahLst/>
            <a:cxnLst/>
            <a:rect l="l" t="t" r="r" b="b"/>
            <a:pathLst>
              <a:path w="253033" h="223589">
                <a:moveTo>
                  <a:pt x="0" y="0"/>
                </a:moveTo>
                <a:lnTo>
                  <a:pt x="253033" y="0"/>
                </a:lnTo>
                <a:lnTo>
                  <a:pt x="253033" y="223589"/>
                </a:lnTo>
                <a:lnTo>
                  <a:pt x="0" y="2235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74601" y="625132"/>
            <a:ext cx="4102199" cy="489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National Pyjama Day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1502" y="6762403"/>
            <a:ext cx="5163871" cy="291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Get involved at nationalpyjamaday.com</a:t>
            </a:r>
          </a:p>
        </p:txBody>
      </p:sp>
      <p:sp>
        <p:nvSpPr>
          <p:cNvPr id="11" name="Freeform 11"/>
          <p:cNvSpPr/>
          <p:nvPr/>
        </p:nvSpPr>
        <p:spPr>
          <a:xfrm rot="3559321">
            <a:off x="9262216" y="2391322"/>
            <a:ext cx="217285" cy="234931"/>
          </a:xfrm>
          <a:custGeom>
            <a:avLst/>
            <a:gdLst/>
            <a:ahLst/>
            <a:cxnLst/>
            <a:rect l="l" t="t" r="r" b="b"/>
            <a:pathLst>
              <a:path w="217285" h="234931">
                <a:moveTo>
                  <a:pt x="0" y="0"/>
                </a:moveTo>
                <a:lnTo>
                  <a:pt x="217285" y="0"/>
                </a:lnTo>
                <a:lnTo>
                  <a:pt x="217285" y="234931"/>
                </a:lnTo>
                <a:lnTo>
                  <a:pt x="0" y="2349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2" name="Freeform 12"/>
          <p:cNvSpPr/>
          <p:nvPr/>
        </p:nvSpPr>
        <p:spPr>
          <a:xfrm rot="-1416891">
            <a:off x="5368783" y="2315831"/>
            <a:ext cx="244807" cy="264688"/>
          </a:xfrm>
          <a:custGeom>
            <a:avLst/>
            <a:gdLst/>
            <a:ahLst/>
            <a:cxnLst/>
            <a:rect l="l" t="t" r="r" b="b"/>
            <a:pathLst>
              <a:path w="244807" h="264688">
                <a:moveTo>
                  <a:pt x="0" y="0"/>
                </a:moveTo>
                <a:lnTo>
                  <a:pt x="244807" y="0"/>
                </a:lnTo>
                <a:lnTo>
                  <a:pt x="244807" y="264689"/>
                </a:lnTo>
                <a:lnTo>
                  <a:pt x="0" y="26468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895391" y="208827"/>
            <a:ext cx="3631924" cy="1611301"/>
          </a:xfrm>
          <a:custGeom>
            <a:avLst/>
            <a:gdLst/>
            <a:ahLst/>
            <a:cxnLst/>
            <a:rect l="l" t="t" r="r" b="b"/>
            <a:pathLst>
              <a:path w="3631924" h="1611301">
                <a:moveTo>
                  <a:pt x="0" y="0"/>
                </a:moveTo>
                <a:lnTo>
                  <a:pt x="3631924" y="0"/>
                </a:lnTo>
                <a:lnTo>
                  <a:pt x="3631924" y="1611301"/>
                </a:lnTo>
                <a:lnTo>
                  <a:pt x="0" y="161130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50992" b="-74410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468010" y="2900283"/>
            <a:ext cx="5914594" cy="3638253"/>
          </a:xfrm>
          <a:custGeom>
            <a:avLst/>
            <a:gdLst/>
            <a:ahLst/>
            <a:cxnLst/>
            <a:rect l="l" t="t" r="r" b="b"/>
            <a:pathLst>
              <a:path w="5914594" h="3638253">
                <a:moveTo>
                  <a:pt x="0" y="0"/>
                </a:moveTo>
                <a:lnTo>
                  <a:pt x="5914594" y="0"/>
                </a:lnTo>
                <a:lnTo>
                  <a:pt x="5914594" y="3638253"/>
                </a:lnTo>
                <a:lnTo>
                  <a:pt x="0" y="363825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-6727" t="-19760" r="-7221" b="-3811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8009464" y="258644"/>
            <a:ext cx="180156" cy="159192"/>
          </a:xfrm>
          <a:custGeom>
            <a:avLst/>
            <a:gdLst/>
            <a:ahLst/>
            <a:cxnLst/>
            <a:rect l="l" t="t" r="r" b="b"/>
            <a:pathLst>
              <a:path w="180156" h="159192">
                <a:moveTo>
                  <a:pt x="0" y="0"/>
                </a:moveTo>
                <a:lnTo>
                  <a:pt x="180156" y="0"/>
                </a:lnTo>
                <a:lnTo>
                  <a:pt x="180156" y="159192"/>
                </a:lnTo>
                <a:lnTo>
                  <a:pt x="0" y="1591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296375" y="182585"/>
            <a:ext cx="356927" cy="385913"/>
          </a:xfrm>
          <a:custGeom>
            <a:avLst/>
            <a:gdLst/>
            <a:ahLst/>
            <a:cxnLst/>
            <a:rect l="l" t="t" r="r" b="b"/>
            <a:pathLst>
              <a:path w="356927" h="385913">
                <a:moveTo>
                  <a:pt x="0" y="0"/>
                </a:moveTo>
                <a:lnTo>
                  <a:pt x="356926" y="0"/>
                </a:lnTo>
                <a:lnTo>
                  <a:pt x="356926" y="385913"/>
                </a:lnTo>
                <a:lnTo>
                  <a:pt x="0" y="3859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642358" y="1211520"/>
            <a:ext cx="253033" cy="223589"/>
          </a:xfrm>
          <a:custGeom>
            <a:avLst/>
            <a:gdLst/>
            <a:ahLst/>
            <a:cxnLst/>
            <a:rect l="l" t="t" r="r" b="b"/>
            <a:pathLst>
              <a:path w="253033" h="223589">
                <a:moveTo>
                  <a:pt x="0" y="0"/>
                </a:moveTo>
                <a:lnTo>
                  <a:pt x="253033" y="0"/>
                </a:lnTo>
                <a:lnTo>
                  <a:pt x="253033" y="223589"/>
                </a:lnTo>
                <a:lnTo>
                  <a:pt x="0" y="2235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3559321">
            <a:off x="9116099" y="411446"/>
            <a:ext cx="217285" cy="234931"/>
          </a:xfrm>
          <a:custGeom>
            <a:avLst/>
            <a:gdLst/>
            <a:ahLst/>
            <a:cxnLst/>
            <a:rect l="l" t="t" r="r" b="b"/>
            <a:pathLst>
              <a:path w="217285" h="234931">
                <a:moveTo>
                  <a:pt x="0" y="0"/>
                </a:moveTo>
                <a:lnTo>
                  <a:pt x="217285" y="0"/>
                </a:lnTo>
                <a:lnTo>
                  <a:pt x="217285" y="234931"/>
                </a:lnTo>
                <a:lnTo>
                  <a:pt x="0" y="2349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91087" r="-123256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92348" y="1447378"/>
            <a:ext cx="2960223" cy="2251400"/>
            <a:chOff x="0" y="0"/>
            <a:chExt cx="3946964" cy="3001866"/>
          </a:xfrm>
        </p:grpSpPr>
        <p:sp>
          <p:nvSpPr>
            <p:cNvPr id="3" name="Freeform 3"/>
            <p:cNvSpPr/>
            <p:nvPr/>
          </p:nvSpPr>
          <p:spPr>
            <a:xfrm>
              <a:off x="0" y="777853"/>
              <a:ext cx="3946964" cy="2224013"/>
            </a:xfrm>
            <a:custGeom>
              <a:avLst/>
              <a:gdLst/>
              <a:ahLst/>
              <a:cxnLst/>
              <a:rect l="l" t="t" r="r" b="b"/>
              <a:pathLst>
                <a:path w="3946964" h="2224013">
                  <a:moveTo>
                    <a:pt x="0" y="0"/>
                  </a:moveTo>
                  <a:lnTo>
                    <a:pt x="3946964" y="0"/>
                  </a:lnTo>
                  <a:lnTo>
                    <a:pt x="3946964" y="2224013"/>
                  </a:lnTo>
                  <a:lnTo>
                    <a:pt x="0" y="22240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TextBox 4"/>
            <p:cNvSpPr txBox="1"/>
            <p:nvPr/>
          </p:nvSpPr>
          <p:spPr>
            <a:xfrm>
              <a:off x="426680" y="-28575"/>
              <a:ext cx="2859978" cy="629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11"/>
                </a:lnSpc>
              </a:pPr>
              <a:r>
                <a:rPr lang="en-US" sz="1365" b="1" dirty="0">
                  <a:solidFill>
                    <a:srgbClr val="54B4E6"/>
                  </a:solidFill>
                  <a:latin typeface="Century Gothic" panose="020B0502020202020204" pitchFamily="34" charset="0"/>
                </a:rPr>
                <a:t>ZOOM/TEAMS ONLINE MEETING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015493" y="1399332"/>
            <a:ext cx="2745129" cy="2347491"/>
            <a:chOff x="0" y="0"/>
            <a:chExt cx="3660172" cy="3129988"/>
          </a:xfrm>
        </p:grpSpPr>
        <p:sp>
          <p:nvSpPr>
            <p:cNvPr id="6" name="Freeform 6"/>
            <p:cNvSpPr/>
            <p:nvPr/>
          </p:nvSpPr>
          <p:spPr>
            <a:xfrm>
              <a:off x="0" y="777853"/>
              <a:ext cx="3660172" cy="2352135"/>
            </a:xfrm>
            <a:custGeom>
              <a:avLst/>
              <a:gdLst/>
              <a:ahLst/>
              <a:cxnLst/>
              <a:rect l="l" t="t" r="r" b="b"/>
              <a:pathLst>
                <a:path w="3660172" h="2352135">
                  <a:moveTo>
                    <a:pt x="0" y="0"/>
                  </a:moveTo>
                  <a:lnTo>
                    <a:pt x="3660172" y="0"/>
                  </a:lnTo>
                  <a:lnTo>
                    <a:pt x="3660172" y="2352135"/>
                  </a:lnTo>
                  <a:lnTo>
                    <a:pt x="0" y="23521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901" r="-8578" b="-17798"/>
              </a:stretch>
            </a:blipFill>
          </p:spPr>
        </p:sp>
        <p:sp>
          <p:nvSpPr>
            <p:cNvPr id="7" name="TextBox 7"/>
            <p:cNvSpPr txBox="1"/>
            <p:nvPr/>
          </p:nvSpPr>
          <p:spPr>
            <a:xfrm>
              <a:off x="257113" y="-28575"/>
              <a:ext cx="3145947" cy="629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11"/>
                </a:lnSpc>
              </a:pPr>
              <a:r>
                <a:rPr lang="en-US" sz="1365" b="1" dirty="0">
                  <a:solidFill>
                    <a:srgbClr val="EF59A1"/>
                  </a:solidFill>
                  <a:latin typeface="Century Gothic" panose="020B0502020202020204" pitchFamily="34" charset="0"/>
                </a:rPr>
                <a:t>HOST A MORNING TEA EVENT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54B4E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940810" y="289764"/>
            <a:ext cx="7959754" cy="956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52"/>
              </a:lnSpc>
            </a:pPr>
            <a:r>
              <a:rPr lang="en-US" sz="2751">
                <a:solidFill>
                  <a:srgbClr val="000000"/>
                </a:solidFill>
                <a:latin typeface="Chelsea Market"/>
              </a:rPr>
              <a:t>Ways to get involved with </a:t>
            </a:r>
          </a:p>
          <a:p>
            <a:pPr algn="ctr">
              <a:lnSpc>
                <a:spcPts val="3852"/>
              </a:lnSpc>
            </a:pPr>
            <a:r>
              <a:rPr lang="en-US" sz="2751">
                <a:solidFill>
                  <a:srgbClr val="000000"/>
                </a:solidFill>
                <a:latin typeface="Chelsea Market"/>
              </a:rPr>
              <a:t>National Pyjama Day</a:t>
            </a:r>
          </a:p>
        </p:txBody>
      </p:sp>
      <p:sp>
        <p:nvSpPr>
          <p:cNvPr id="11" name="Freeform 11"/>
          <p:cNvSpPr/>
          <p:nvPr/>
        </p:nvSpPr>
        <p:spPr>
          <a:xfrm rot="-3612582">
            <a:off x="435525" y="335998"/>
            <a:ext cx="437871" cy="386919"/>
          </a:xfrm>
          <a:custGeom>
            <a:avLst/>
            <a:gdLst/>
            <a:ahLst/>
            <a:cxnLst/>
            <a:rect l="l" t="t" r="r" b="b"/>
            <a:pathLst>
              <a:path w="437871" h="386919">
                <a:moveTo>
                  <a:pt x="0" y="0"/>
                </a:moveTo>
                <a:lnTo>
                  <a:pt x="437871" y="0"/>
                </a:lnTo>
                <a:lnTo>
                  <a:pt x="437871" y="386919"/>
                </a:lnTo>
                <a:lnTo>
                  <a:pt x="0" y="3869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3612582">
            <a:off x="500268" y="976623"/>
            <a:ext cx="254866" cy="275563"/>
          </a:xfrm>
          <a:custGeom>
            <a:avLst/>
            <a:gdLst/>
            <a:ahLst/>
            <a:cxnLst/>
            <a:rect l="l" t="t" r="r" b="b"/>
            <a:pathLst>
              <a:path w="254866" h="275563">
                <a:moveTo>
                  <a:pt x="0" y="0"/>
                </a:moveTo>
                <a:lnTo>
                  <a:pt x="254865" y="0"/>
                </a:lnTo>
                <a:lnTo>
                  <a:pt x="254865" y="275563"/>
                </a:lnTo>
                <a:lnTo>
                  <a:pt x="0" y="2755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13" name="Freeform 13"/>
          <p:cNvSpPr/>
          <p:nvPr/>
        </p:nvSpPr>
        <p:spPr>
          <a:xfrm rot="-3612582">
            <a:off x="1000977" y="762979"/>
            <a:ext cx="182741" cy="161477"/>
          </a:xfrm>
          <a:custGeom>
            <a:avLst/>
            <a:gdLst/>
            <a:ahLst/>
            <a:cxnLst/>
            <a:rect l="l" t="t" r="r" b="b"/>
            <a:pathLst>
              <a:path w="182741" h="161477">
                <a:moveTo>
                  <a:pt x="0" y="0"/>
                </a:moveTo>
                <a:lnTo>
                  <a:pt x="182741" y="0"/>
                </a:lnTo>
                <a:lnTo>
                  <a:pt x="182741" y="161477"/>
                </a:lnTo>
                <a:lnTo>
                  <a:pt x="0" y="1614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3827661" flipH="1">
            <a:off x="6982044" y="4564624"/>
            <a:ext cx="812027" cy="587704"/>
          </a:xfrm>
          <a:custGeom>
            <a:avLst/>
            <a:gdLst/>
            <a:ahLst/>
            <a:cxnLst/>
            <a:rect l="l" t="t" r="r" b="b"/>
            <a:pathLst>
              <a:path w="812027" h="587704">
                <a:moveTo>
                  <a:pt x="812027" y="0"/>
                </a:moveTo>
                <a:lnTo>
                  <a:pt x="0" y="0"/>
                </a:lnTo>
                <a:lnTo>
                  <a:pt x="0" y="587704"/>
                </a:lnTo>
                <a:lnTo>
                  <a:pt x="812027" y="587704"/>
                </a:lnTo>
                <a:lnTo>
                  <a:pt x="81202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3428478" y="4711073"/>
            <a:ext cx="3379507" cy="1694703"/>
            <a:chOff x="0" y="0"/>
            <a:chExt cx="4506009" cy="225960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506009" cy="2259604"/>
            </a:xfrm>
            <a:custGeom>
              <a:avLst/>
              <a:gdLst/>
              <a:ahLst/>
              <a:cxnLst/>
              <a:rect l="l" t="t" r="r" b="b"/>
              <a:pathLst>
                <a:path w="4506009" h="2259604">
                  <a:moveTo>
                    <a:pt x="0" y="0"/>
                  </a:moveTo>
                  <a:lnTo>
                    <a:pt x="4506009" y="0"/>
                  </a:lnTo>
                  <a:lnTo>
                    <a:pt x="4506009" y="2259604"/>
                  </a:lnTo>
                  <a:lnTo>
                    <a:pt x="0" y="22596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</p:sp>
        <p:grpSp>
          <p:nvGrpSpPr>
            <p:cNvPr id="17" name="Group 17"/>
            <p:cNvGrpSpPr/>
            <p:nvPr/>
          </p:nvGrpSpPr>
          <p:grpSpPr>
            <a:xfrm>
              <a:off x="262408" y="1022081"/>
              <a:ext cx="882853" cy="882853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100"/>
                  </a:lnSpc>
                </a:pPr>
                <a:endParaRPr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1183839" y="1098281"/>
              <a:ext cx="1653020" cy="609760"/>
              <a:chOff x="0" y="0"/>
              <a:chExt cx="459172" cy="169378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59172" cy="169378"/>
              </a:xfrm>
              <a:custGeom>
                <a:avLst/>
                <a:gdLst/>
                <a:ahLst/>
                <a:cxnLst/>
                <a:rect l="l" t="t" r="r" b="b"/>
                <a:pathLst>
                  <a:path w="459172" h="169378">
                    <a:moveTo>
                      <a:pt x="0" y="0"/>
                    </a:moveTo>
                    <a:lnTo>
                      <a:pt x="459172" y="0"/>
                    </a:lnTo>
                    <a:lnTo>
                      <a:pt x="459172" y="169378"/>
                    </a:lnTo>
                    <a:lnTo>
                      <a:pt x="0" y="169378"/>
                    </a:lnTo>
                    <a:close/>
                  </a:path>
                </a:pathLst>
              </a:custGeom>
              <a:solidFill>
                <a:srgbClr val="AEDBF0"/>
              </a:solidFill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100"/>
                  </a:lnSpc>
                </a:pPr>
                <a:endParaRPr/>
              </a:p>
            </p:txBody>
          </p:sp>
        </p:grpSp>
      </p:grpSp>
      <p:sp>
        <p:nvSpPr>
          <p:cNvPr id="23" name="TextBox 23"/>
          <p:cNvSpPr txBox="1"/>
          <p:nvPr/>
        </p:nvSpPr>
        <p:spPr>
          <a:xfrm>
            <a:off x="3252208" y="4048648"/>
            <a:ext cx="3249184" cy="537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2"/>
              </a:lnSpc>
            </a:pPr>
            <a:r>
              <a:rPr lang="en-US" sz="1537" b="1" dirty="0">
                <a:solidFill>
                  <a:srgbClr val="AED164"/>
                </a:solidFill>
                <a:latin typeface="Century Gothic" panose="020B0502020202020204" pitchFamily="34" charset="0"/>
              </a:rPr>
              <a:t>DONATE ONLINE VIA</a:t>
            </a:r>
          </a:p>
          <a:p>
            <a:pPr algn="ctr">
              <a:lnSpc>
                <a:spcPts val="2152"/>
              </a:lnSpc>
            </a:pPr>
            <a:r>
              <a:rPr lang="en-US" sz="1537" b="1" dirty="0">
                <a:solidFill>
                  <a:srgbClr val="AED164"/>
                </a:solidFill>
                <a:latin typeface="Century Gothic" panose="020B0502020202020204" pitchFamily="34" charset="0"/>
              </a:rPr>
              <a:t>OUR FUNDRAISING PAGE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538536"/>
            <a:ext cx="9753600" cy="776664"/>
            <a:chOff x="0" y="0"/>
            <a:chExt cx="1913890" cy="152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52400"/>
            </a:xfrm>
            <a:custGeom>
              <a:avLst/>
              <a:gdLst/>
              <a:ahLst/>
              <a:cxnLst/>
              <a:rect l="l" t="t" r="r" b="b"/>
              <a:pathLst>
                <a:path w="1913890" h="152400">
                  <a:moveTo>
                    <a:pt x="0" y="0"/>
                  </a:moveTo>
                  <a:lnTo>
                    <a:pt x="1913890" y="0"/>
                  </a:lnTo>
                  <a:lnTo>
                    <a:pt x="1913890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54B4E6"/>
            </a:solidFill>
          </p:spPr>
        </p:sp>
      </p:grpSp>
      <p:sp>
        <p:nvSpPr>
          <p:cNvPr id="4" name="Freeform 4"/>
          <p:cNvSpPr/>
          <p:nvPr/>
        </p:nvSpPr>
        <p:spPr>
          <a:xfrm rot="-339296">
            <a:off x="8765507" y="619388"/>
            <a:ext cx="624076" cy="551456"/>
          </a:xfrm>
          <a:custGeom>
            <a:avLst/>
            <a:gdLst/>
            <a:ahLst/>
            <a:cxnLst/>
            <a:rect l="l" t="t" r="r" b="b"/>
            <a:pathLst>
              <a:path w="624076" h="551456">
                <a:moveTo>
                  <a:pt x="0" y="0"/>
                </a:moveTo>
                <a:lnTo>
                  <a:pt x="624076" y="0"/>
                </a:lnTo>
                <a:lnTo>
                  <a:pt x="624076" y="551456"/>
                </a:lnTo>
                <a:lnTo>
                  <a:pt x="0" y="551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303498" y="6418082"/>
            <a:ext cx="1333612" cy="941373"/>
          </a:xfrm>
          <a:custGeom>
            <a:avLst/>
            <a:gdLst/>
            <a:ahLst/>
            <a:cxnLst/>
            <a:rect l="l" t="t" r="r" b="b"/>
            <a:pathLst>
              <a:path w="1333612" h="941373">
                <a:moveTo>
                  <a:pt x="0" y="0"/>
                </a:moveTo>
                <a:lnTo>
                  <a:pt x="1333613" y="0"/>
                </a:lnTo>
                <a:lnTo>
                  <a:pt x="1333613" y="941373"/>
                </a:lnTo>
                <a:lnTo>
                  <a:pt x="0" y="9413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39296">
            <a:off x="8186996" y="768940"/>
            <a:ext cx="363247" cy="392746"/>
          </a:xfrm>
          <a:custGeom>
            <a:avLst/>
            <a:gdLst/>
            <a:ahLst/>
            <a:cxnLst/>
            <a:rect l="l" t="t" r="r" b="b"/>
            <a:pathLst>
              <a:path w="363247" h="392746">
                <a:moveTo>
                  <a:pt x="0" y="0"/>
                </a:moveTo>
                <a:lnTo>
                  <a:pt x="363247" y="0"/>
                </a:lnTo>
                <a:lnTo>
                  <a:pt x="363247" y="392746"/>
                </a:lnTo>
                <a:lnTo>
                  <a:pt x="0" y="3927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91087" r="-123256"/>
            </a:stretch>
          </a:blipFill>
        </p:spPr>
      </p:sp>
      <p:sp>
        <p:nvSpPr>
          <p:cNvPr id="7" name="Freeform 7"/>
          <p:cNvSpPr/>
          <p:nvPr/>
        </p:nvSpPr>
        <p:spPr>
          <a:xfrm rot="-339296">
            <a:off x="8699148" y="1392908"/>
            <a:ext cx="260452" cy="230145"/>
          </a:xfrm>
          <a:custGeom>
            <a:avLst/>
            <a:gdLst/>
            <a:ahLst/>
            <a:cxnLst/>
            <a:rect l="l" t="t" r="r" b="b"/>
            <a:pathLst>
              <a:path w="260452" h="230145">
                <a:moveTo>
                  <a:pt x="0" y="0"/>
                </a:moveTo>
                <a:lnTo>
                  <a:pt x="260451" y="0"/>
                </a:lnTo>
                <a:lnTo>
                  <a:pt x="260451" y="230145"/>
                </a:lnTo>
                <a:lnTo>
                  <a:pt x="0" y="23014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893814">
            <a:off x="181966" y="3601841"/>
            <a:ext cx="1563321" cy="1620021"/>
          </a:xfrm>
          <a:custGeom>
            <a:avLst/>
            <a:gdLst/>
            <a:ahLst/>
            <a:cxnLst/>
            <a:rect l="l" t="t" r="r" b="b"/>
            <a:pathLst>
              <a:path w="1563321" h="1620021">
                <a:moveTo>
                  <a:pt x="0" y="0"/>
                </a:moveTo>
                <a:lnTo>
                  <a:pt x="1563321" y="0"/>
                </a:lnTo>
                <a:lnTo>
                  <a:pt x="1563321" y="1620021"/>
                </a:lnTo>
                <a:lnTo>
                  <a:pt x="0" y="162002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271855" y="2835546"/>
            <a:ext cx="5209889" cy="1158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5"/>
              </a:lnSpc>
            </a:pPr>
            <a:r>
              <a:rPr lang="en-US" sz="1543" dirty="0">
                <a:solidFill>
                  <a:srgbClr val="000000"/>
                </a:solidFill>
                <a:latin typeface="+mj-lt"/>
              </a:rPr>
              <a:t>The Pyjama Foundation</a:t>
            </a:r>
          </a:p>
          <a:p>
            <a:pPr algn="ctr">
              <a:lnSpc>
                <a:spcPts val="2315"/>
              </a:lnSpc>
            </a:pPr>
            <a:r>
              <a:rPr lang="en-US" sz="1543" dirty="0">
                <a:solidFill>
                  <a:srgbClr val="54B4E6"/>
                </a:solidFill>
                <a:latin typeface="+mj-lt"/>
              </a:rPr>
              <a:t>Address:</a:t>
            </a:r>
            <a:r>
              <a:rPr lang="en-US" sz="1543" dirty="0">
                <a:solidFill>
                  <a:srgbClr val="AED164"/>
                </a:solidFill>
                <a:latin typeface="+mj-lt"/>
              </a:rPr>
              <a:t> </a:t>
            </a:r>
            <a:r>
              <a:rPr lang="en-US" sz="1543" dirty="0">
                <a:solidFill>
                  <a:srgbClr val="000000"/>
                </a:solidFill>
                <a:latin typeface="+mj-lt"/>
              </a:rPr>
              <a:t>Unit 1, 43-49 Sandgate Road, Albion, QLD 4010</a:t>
            </a:r>
          </a:p>
          <a:p>
            <a:pPr algn="ctr">
              <a:lnSpc>
                <a:spcPts val="2315"/>
              </a:lnSpc>
            </a:pPr>
            <a:r>
              <a:rPr lang="en-US" sz="1543" dirty="0">
                <a:solidFill>
                  <a:srgbClr val="54B4E6"/>
                </a:solidFill>
                <a:latin typeface="+mj-lt"/>
              </a:rPr>
              <a:t>Mail:</a:t>
            </a:r>
            <a:r>
              <a:rPr lang="en-US" sz="1543" dirty="0">
                <a:solidFill>
                  <a:srgbClr val="EF59A1"/>
                </a:solidFill>
                <a:latin typeface="+mj-lt"/>
              </a:rPr>
              <a:t> </a:t>
            </a:r>
            <a:r>
              <a:rPr lang="en-US" sz="1543" dirty="0">
                <a:solidFill>
                  <a:srgbClr val="000000"/>
                </a:solidFill>
                <a:latin typeface="+mj-lt"/>
              </a:rPr>
              <a:t>PO Box 32, Lutwyche, QLD, 4030</a:t>
            </a:r>
          </a:p>
          <a:p>
            <a:pPr algn="ctr">
              <a:lnSpc>
                <a:spcPts val="2315"/>
              </a:lnSpc>
            </a:pPr>
            <a:r>
              <a:rPr lang="en-US" sz="1543" dirty="0">
                <a:solidFill>
                  <a:srgbClr val="54B4E6"/>
                </a:solidFill>
                <a:latin typeface="+mj-lt"/>
              </a:rPr>
              <a:t>Phone: </a:t>
            </a:r>
            <a:r>
              <a:rPr lang="en-US" sz="1543" dirty="0">
                <a:solidFill>
                  <a:srgbClr val="000000"/>
                </a:solidFill>
                <a:latin typeface="+mj-lt"/>
              </a:rPr>
              <a:t>(07) 3256 8802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948225" y="870665"/>
            <a:ext cx="5857149" cy="489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8"/>
              </a:lnSpc>
            </a:pPr>
            <a:r>
              <a:rPr lang="en-US" sz="3005" b="1" dirty="0">
                <a:solidFill>
                  <a:srgbClr val="000000"/>
                </a:solidFill>
                <a:latin typeface="Century Gothic" panose="020B0502020202020204" pitchFamily="34" charset="0"/>
              </a:rPr>
              <a:t>Get in touch with the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71855" y="6747505"/>
            <a:ext cx="5403116" cy="253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61"/>
              </a:lnSpc>
            </a:pPr>
            <a:r>
              <a:rPr lang="en-US" sz="1543" b="1" spc="72" dirty="0">
                <a:solidFill>
                  <a:srgbClr val="FFFFFF"/>
                </a:solidFill>
                <a:latin typeface="Century Gothic" panose="020B0502020202020204" pitchFamily="34" charset="0"/>
              </a:rPr>
              <a:t>Learn more at www.thepyjamafoundation.com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383708" y="4843138"/>
            <a:ext cx="3834110" cy="1066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000000"/>
                </a:solidFill>
                <a:latin typeface="+mj-lt"/>
              </a:rPr>
              <a:t>Carina Fetiveau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000000"/>
                </a:solidFill>
                <a:latin typeface="+mj-lt"/>
              </a:rPr>
              <a:t>National Fundraising and Marketing Manager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EF59A1"/>
                </a:solidFill>
                <a:latin typeface="+mj-lt"/>
              </a:rPr>
              <a:t>Email: </a:t>
            </a:r>
            <a:r>
              <a:rPr lang="en-US" sz="1500">
                <a:solidFill>
                  <a:srgbClr val="000000"/>
                </a:solidFill>
                <a:latin typeface="+mj-lt"/>
              </a:rPr>
              <a:t>Events@thepyjamafoundation.com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EF59A1"/>
                </a:solidFill>
                <a:latin typeface="+mj-lt"/>
              </a:rPr>
              <a:t>Mobile:</a:t>
            </a:r>
            <a:r>
              <a:rPr lang="en-US" sz="1500">
                <a:solidFill>
                  <a:srgbClr val="000000"/>
                </a:solidFill>
                <a:latin typeface="+mj-lt"/>
              </a:rPr>
              <a:t> 0403 720 726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5052" y="4843138"/>
            <a:ext cx="3981748" cy="1066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000000"/>
                </a:solidFill>
                <a:latin typeface="+mj-lt"/>
              </a:rPr>
              <a:t>Kirsten Austin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000000"/>
                </a:solidFill>
                <a:latin typeface="+mj-lt"/>
              </a:rPr>
              <a:t>Head of Fundraising and Partnerships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EF59A1"/>
                </a:solidFill>
                <a:latin typeface="+mj-lt"/>
              </a:rPr>
              <a:t>Email:</a:t>
            </a:r>
            <a:r>
              <a:rPr lang="en-US" sz="1500">
                <a:solidFill>
                  <a:srgbClr val="000000"/>
                </a:solidFill>
                <a:latin typeface="+mj-lt"/>
              </a:rPr>
              <a:t> Engagement@thepyjamafoundation.com</a:t>
            </a:r>
          </a:p>
          <a:p>
            <a:pPr algn="ctr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EF59A1"/>
                </a:solidFill>
                <a:latin typeface="+mj-lt"/>
              </a:rPr>
              <a:t>Mobile:</a:t>
            </a:r>
            <a:r>
              <a:rPr lang="en-US" sz="1500">
                <a:solidFill>
                  <a:srgbClr val="000000"/>
                </a:solidFill>
                <a:latin typeface="+mj-lt"/>
              </a:rPr>
              <a:t> 0410 415 871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694</Words>
  <Application>Microsoft Office PowerPoint</Application>
  <PresentationFormat>Custom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Century Gothic</vt:lpstr>
      <vt:lpstr>Chelsea Market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NPD23 Workplace Engagement Template</dc:title>
  <cp:lastModifiedBy>Carina | The Pyjama Foundation</cp:lastModifiedBy>
  <cp:revision>3</cp:revision>
  <dcterms:created xsi:type="dcterms:W3CDTF">2006-08-16T00:00:00Z</dcterms:created>
  <dcterms:modified xsi:type="dcterms:W3CDTF">2023-06-21T04:57:44Z</dcterms:modified>
  <dc:identifier>DAFmbArKQu0</dc:identifier>
</cp:coreProperties>
</file>